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youtube.com/watch?v=nb9pqqHbPy4&amp;t=8s" TargetMode="External"/><Relationship Id="rId3" Type="http://schemas.openxmlformats.org/officeDocument/2006/relationships/hyperlink" Target="https://www.youtube.com/watch?v=nu_EWLNh_d8&amp;t=88s" TargetMode="Externa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borat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172200" y="960120"/>
            <a:ext cx="5349240" cy="4937760"/>
          </a:xfrm>
          <a:prstGeom prst="roundRect">
            <a:avLst>
              <a:gd name="adj" fmla="val 5000"/>
            </a:avLst>
          </a:prstGeom>
          <a:solidFill>
            <a:srgbClr val="FFFFFF">
              <a:alpha val="9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720840" y="1600200"/>
            <a:ext cx="4297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147486"/>
                </a:solidFill>
                <a:latin typeface="Segoe UI"/>
              </a:rPr>
              <a:t>INFORMATICĂ ȘI TIC · CLASA A V-A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20840" y="2148840"/>
            <a:ext cx="4480560" cy="1737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sz="3300" b="1">
                <a:solidFill>
                  <a:srgbClr val="143355"/>
                </a:solidFill>
                <a:latin typeface="Segoe UI Semibold"/>
              </a:rPr>
              <a:t>Norme de ergonomie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sz="3300" b="1">
                <a:solidFill>
                  <a:srgbClr val="143355"/>
                </a:solidFill>
                <a:latin typeface="Segoe UI Semibold"/>
              </a:rPr>
              <a:t>și siguranță</a:t>
            </a:r>
          </a:p>
        </p:txBody>
      </p:sp>
      <p:sp>
        <p:nvSpPr>
          <p:cNvPr id="6" name="Rectangle 5"/>
          <p:cNvSpPr/>
          <p:nvPr/>
        </p:nvSpPr>
        <p:spPr>
          <a:xfrm>
            <a:off x="6720840" y="4069080"/>
            <a:ext cx="1280160" cy="73152"/>
          </a:xfrm>
          <a:prstGeom prst="rect">
            <a:avLst/>
          </a:prstGeom>
          <a:solidFill>
            <a:srgbClr val="F2B7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720840" y="4480560"/>
            <a:ext cx="448056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  <a:spcBef>
                <a:spcPts val="0"/>
              </a:spcBef>
            </a:pPr>
            <a:r>
              <a:rPr sz="1500" b="0">
                <a:solidFill>
                  <a:srgbClr val="4A5A69"/>
                </a:solidFill>
                <a:latin typeface="Segoe UI"/>
              </a:rPr>
              <a:t>Cum stăm la calculator, la tabletă și la telefon
fără să ne facem rău.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474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502920"/>
            <a:ext cx="106070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200" b="1">
                <a:solidFill>
                  <a:srgbClr val="147486"/>
                </a:solidFill>
                <a:latin typeface="Segoe UI"/>
              </a:rPr>
              <a:t>EFECTE ASUPRA SĂNĂTĂȚII (2)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841248"/>
            <a:ext cx="106070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3000" b="1">
                <a:solidFill>
                  <a:srgbClr val="143355"/>
                </a:solidFill>
                <a:latin typeface="Segoe UI Semibold"/>
              </a:rPr>
              <a:t>Ochii și obiceiul de a lua telefonul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1499616"/>
            <a:ext cx="822960" cy="64008"/>
          </a:xfrm>
          <a:prstGeom prst="rect">
            <a:avLst/>
          </a:prstGeom>
          <a:solidFill>
            <a:srgbClr val="F2B7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77240" y="1965960"/>
          <a:ext cx="10607040" cy="4297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1760"/>
                <a:gridCol w="3383280"/>
                <a:gridCol w="4572000"/>
              </a:tblGrid>
              <a:tr h="50292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Efect asupra sănătății</a:t>
                      </a:r>
                    </a:p>
                  </a:txBody>
                  <a:tcPr anchor="ctr" marL="128016" marR="128016" marT="73152" marB="73152">
                    <a:solidFill>
                      <a:srgbClr val="14335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De unde vine</a:t>
                      </a:r>
                    </a:p>
                  </a:txBody>
                  <a:tcPr anchor="ctr" marL="128016" marR="128016" marT="73152" marB="73152">
                    <a:solidFill>
                      <a:srgbClr val="14335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Ce se întâmplă</a:t>
                      </a:r>
                    </a:p>
                  </a:txBody>
                  <a:tcPr anchor="ctr" marL="128016" marR="128016" marT="73152" marB="73152">
                    <a:solidFill>
                      <a:srgbClr val="143355"/>
                    </a:solidFill>
                  </a:tcPr>
                </a:tc>
              </a:tr>
              <a:tr h="189738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400" b="1">
                          <a:solidFill>
                            <a:srgbClr val="143355"/>
                          </a:solidFill>
                          <a:latin typeface="Segoe UI"/>
                        </a:rPr>
                        <a:t>Probleme de vedere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Multe ore în fața ecranului.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Lumină prea slabă în cameră.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Ochiul trece întruna de la ecranul luminos la camera întunecată. Obosește, se usucă și vede mai greu la distanță.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</a:tr>
              <a:tr h="189738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400" b="1">
                          <a:solidFill>
                            <a:srgbClr val="143355"/>
                          </a:solidFill>
                          <a:latin typeface="Segoe UI"/>
                        </a:rPr>
                        <a:t>Dependența de dispozitive</a:t>
                      </a:r>
                    </a:p>
                  </a:txBody>
                  <a:tcPr anchor="ctr" marL="128016" marR="128016" marT="73152" marB="73152">
                    <a:solidFill>
                      <a:srgbClr val="E6E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Jocuri și aplicații care dau recompense dese.</a:t>
                      </a:r>
                    </a:p>
                  </a:txBody>
                  <a:tcPr anchor="ctr" marL="128016" marR="128016" marT="73152" marB="73152">
                    <a:solidFill>
                      <a:srgbClr val="E6E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Fiecare notificare aduce o mică bucurie, iar mâna caută telefonul din ce în ce mai des.</a:t>
                      </a:r>
                    </a:p>
                  </a:txBody>
                  <a:tcPr anchor="ctr" marL="128016" marR="128016" marT="73152" marB="73152">
                    <a:solidFill>
                      <a:srgbClr val="E6EF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474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502920"/>
            <a:ext cx="106070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200" b="1">
                <a:solidFill>
                  <a:srgbClr val="147486"/>
                </a:solidFill>
                <a:latin typeface="Segoe UI"/>
              </a:rPr>
              <a:t>EFECTE ASUPRA SĂNĂTĂȚII (3)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841248"/>
            <a:ext cx="106070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3000" b="1">
                <a:solidFill>
                  <a:srgbClr val="143355"/>
                </a:solidFill>
                <a:latin typeface="Segoe UI Semibold"/>
              </a:rPr>
              <a:t>Somnul, starea de spirit și mișcarea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1499616"/>
            <a:ext cx="822960" cy="64008"/>
          </a:xfrm>
          <a:prstGeom prst="rect">
            <a:avLst/>
          </a:prstGeom>
          <a:solidFill>
            <a:srgbClr val="F2B7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77240" y="1965960"/>
          <a:ext cx="10607040" cy="4297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1760"/>
                <a:gridCol w="3383280"/>
                <a:gridCol w="4572000"/>
              </a:tblGrid>
              <a:tr h="50292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Efect asupra sănătății</a:t>
                      </a:r>
                    </a:p>
                  </a:txBody>
                  <a:tcPr anchor="ctr" marL="128016" marR="128016" marT="73152" marB="73152">
                    <a:solidFill>
                      <a:srgbClr val="14335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De unde vine</a:t>
                      </a:r>
                    </a:p>
                  </a:txBody>
                  <a:tcPr anchor="ctr" marL="128016" marR="128016" marT="73152" marB="73152">
                    <a:solidFill>
                      <a:srgbClr val="14335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Ce se întâmplă</a:t>
                      </a:r>
                    </a:p>
                  </a:txBody>
                  <a:tcPr anchor="ctr" marL="128016" marR="128016" marT="73152" marB="73152">
                    <a:solidFill>
                      <a:srgbClr val="143355"/>
                    </a:solidFill>
                  </a:tcPr>
                </a:tc>
              </a:tr>
              <a:tr h="126492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400" b="1">
                          <a:solidFill>
                            <a:srgbClr val="143355"/>
                          </a:solidFill>
                          <a:latin typeface="Segoe UI"/>
                        </a:rPr>
                        <a:t>Probleme de somn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Ecrane folosite seara, înainte de culcare.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Lumina albastră îi spune creierului că afară este încă zi. Somnul vine greu și odihnește mai puțin.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</a:tr>
              <a:tr h="126492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400" b="1">
                          <a:solidFill>
                            <a:srgbClr val="143355"/>
                          </a:solidFill>
                          <a:latin typeface="Segoe UI"/>
                        </a:rPr>
                        <a:t>Stres și neliniște</a:t>
                      </a:r>
                    </a:p>
                  </a:txBody>
                  <a:tcPr anchor="ctr" marL="128016" marR="128016" marT="73152" marB="73152">
                    <a:solidFill>
                      <a:srgbClr val="E6E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Notificări una după alta.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Ore petrecute pe rețelele sociale.</a:t>
                      </a:r>
                    </a:p>
                  </a:txBody>
                  <a:tcPr anchor="ctr" marL="128016" marR="128016" marT="73152" marB="73152">
                    <a:solidFill>
                      <a:srgbClr val="E6E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Mintea rămâne mereu în alertă, iar comparația cu ceilalți apasă.</a:t>
                      </a:r>
                    </a:p>
                  </a:txBody>
                  <a:tcPr anchor="ctr" marL="128016" marR="128016" marT="73152" marB="73152">
                    <a:solidFill>
                      <a:srgbClr val="E6EFF5"/>
                    </a:solidFill>
                  </a:tcPr>
                </a:tc>
              </a:tr>
              <a:tr h="126492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400" b="1">
                          <a:solidFill>
                            <a:srgbClr val="143355"/>
                          </a:solidFill>
                          <a:latin typeface="Segoe UI"/>
                        </a:rPr>
                        <a:t>Mai puțină mișcare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Ore întregi pe scaun, fără pauze.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Corpul stă nemișcat. Cresc kilogramele și problemele care vin din lipsa mișcării.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474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502920"/>
            <a:ext cx="106070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200" b="1">
                <a:solidFill>
                  <a:srgbClr val="147486"/>
                </a:solidFill>
                <a:latin typeface="Segoe UI"/>
              </a:rPr>
              <a:t>EFECTE ASUPRA SĂNĂTĂȚII (4)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841248"/>
            <a:ext cx="106070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3000" b="1">
                <a:solidFill>
                  <a:srgbClr val="143355"/>
                </a:solidFill>
                <a:latin typeface="Segoe UI Semibold"/>
              </a:rPr>
              <a:t>Atenția și ce ajunge pe ecran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1499616"/>
            <a:ext cx="822960" cy="64008"/>
          </a:xfrm>
          <a:prstGeom prst="rect">
            <a:avLst/>
          </a:prstGeom>
          <a:solidFill>
            <a:srgbClr val="F2B7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77240" y="1965960"/>
          <a:ext cx="10607040" cy="4297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1760"/>
                <a:gridCol w="3383280"/>
                <a:gridCol w="4572000"/>
              </a:tblGrid>
              <a:tr h="50292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Efect asupra sănătății</a:t>
                      </a:r>
                    </a:p>
                  </a:txBody>
                  <a:tcPr anchor="ctr" marL="128016" marR="128016" marT="73152" marB="73152">
                    <a:solidFill>
                      <a:srgbClr val="14335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De unde vine</a:t>
                      </a:r>
                    </a:p>
                  </a:txBody>
                  <a:tcPr anchor="ctr" marL="128016" marR="128016" marT="73152" marB="73152">
                    <a:solidFill>
                      <a:srgbClr val="14335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Ce se întâmplă</a:t>
                      </a:r>
                    </a:p>
                  </a:txBody>
                  <a:tcPr anchor="ctr" marL="128016" marR="128016" marT="73152" marB="73152">
                    <a:solidFill>
                      <a:srgbClr val="143355"/>
                    </a:solidFill>
                  </a:tcPr>
                </a:tc>
              </a:tr>
              <a:tr h="189738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400" b="1">
                          <a:solidFill>
                            <a:srgbClr val="143355"/>
                          </a:solidFill>
                          <a:latin typeface="Segoe UI"/>
                        </a:rPr>
                        <a:t>Probleme de concentrare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Mai multe ferestre deschise deodată.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Întreruperi dese.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Atenția sare de la o sarcină la alta. Lucrul durează mai mult și iese mai prost.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</a:tr>
              <a:tr h="189738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400" b="1">
                          <a:solidFill>
                            <a:srgbClr val="143355"/>
                          </a:solidFill>
                          <a:latin typeface="Segoe UI"/>
                        </a:rPr>
                        <a:t>Conținut nepotrivit</a:t>
                      </a:r>
                    </a:p>
                  </a:txBody>
                  <a:tcPr anchor="ctr" marL="128016" marR="128016" marT="73152" marB="73152">
                    <a:solidFill>
                      <a:srgbClr val="E6E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Internet folosit fără supraveghere.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Jocuri online cu necunoscuți.</a:t>
                      </a:r>
                    </a:p>
                  </a:txBody>
                  <a:tcPr anchor="ctr" marL="128016" marR="128016" marT="73152" marB="73152">
                    <a:solidFill>
                      <a:srgbClr val="E6E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Pot apărea imagini, cuvinte sau discuții care nu sunt potrivite vârstei tale.</a:t>
                      </a:r>
                    </a:p>
                  </a:txBody>
                  <a:tcPr anchor="ctr" marL="128016" marR="128016" marT="73152" marB="73152">
                    <a:solidFill>
                      <a:srgbClr val="E6EF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uz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051560" y="320040"/>
            <a:ext cx="10058400" cy="1783080"/>
          </a:xfrm>
          <a:prstGeom prst="roundRect">
            <a:avLst>
              <a:gd name="adj" fmla="val 5000"/>
            </a:avLst>
          </a:prstGeom>
          <a:solidFill>
            <a:srgbClr val="FFFFFF">
              <a:alpha val="9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645920" y="548640"/>
            <a:ext cx="8869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2800" b="1">
                <a:solidFill>
                  <a:srgbClr val="147486"/>
                </a:solidFill>
                <a:latin typeface="Segoe UI Semibold"/>
              </a:rPr>
              <a:t>Reține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45920" y="1143000"/>
            <a:ext cx="88696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40000"/>
              </a:lnSpc>
              <a:spcBef>
                <a:spcPts val="0"/>
              </a:spcBef>
            </a:pPr>
            <a:r>
              <a:rPr sz="1800" b="0">
                <a:solidFill>
                  <a:srgbClr val="143355"/>
                </a:solidFill>
                <a:latin typeface="Segoe UI"/>
              </a:rPr>
              <a:t>Când folosești calculatorul, tableta sau telefonul, ai grijă la poziția corpului.
De ea depind confortul și sănătatea ta.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51560" y="5532120"/>
            <a:ext cx="10058400" cy="1005840"/>
          </a:xfrm>
          <a:prstGeom prst="roundRect">
            <a:avLst>
              <a:gd name="adj" fmla="val 5000"/>
            </a:avLst>
          </a:prstGeom>
          <a:solidFill>
            <a:srgbClr val="143355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645920" y="5824728"/>
            <a:ext cx="8869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800" b="1">
                <a:solidFill>
                  <a:srgbClr val="FFFFFF"/>
                </a:solidFill>
                <a:latin typeface="Segoe UI"/>
              </a:rPr>
              <a:t>La fiecare jumătate de oră: ridică-te, întinde gâtul, umerii și mâinile.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res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7200" y="457200"/>
            <a:ext cx="5943600" cy="2286000"/>
          </a:xfrm>
          <a:prstGeom prst="roundRect">
            <a:avLst>
              <a:gd name="adj" fmla="val 5000"/>
            </a:avLst>
          </a:prstGeom>
          <a:solidFill>
            <a:srgbClr val="FFFFFF">
              <a:alpha val="9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868680"/>
            <a:ext cx="50292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</a:pPr>
            <a:r>
              <a:rPr sz="3000" b="1">
                <a:solidFill>
                  <a:srgbClr val="143355"/>
                </a:solidFill>
                <a:latin typeface="Segoe UI Semibold"/>
              </a:rPr>
              <a:t>Calculatorul:</a:t>
            </a:r>
          </a:p>
          <a:p>
            <a:pPr algn="l">
              <a:lnSpc>
                <a:spcPct val="105000"/>
              </a:lnSpc>
              <a:spcBef>
                <a:spcPts val="0"/>
              </a:spcBef>
            </a:pPr>
            <a:r>
              <a:rPr sz="3000" b="1">
                <a:solidFill>
                  <a:srgbClr val="D95B43"/>
                </a:solidFill>
                <a:latin typeface="Segoe UI Semibold"/>
              </a:rPr>
              <a:t>prieten sau dușman?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" y="219456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500" b="1">
                <a:solidFill>
                  <a:srgbClr val="147486"/>
                </a:solidFill>
                <a:latin typeface="Segoe UI"/>
              </a:rPr>
              <a:t>Uită-te bine la imagine. Ce nu este în regulă?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474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502920"/>
            <a:ext cx="106070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200" b="1">
                <a:solidFill>
                  <a:srgbClr val="147486"/>
                </a:solidFill>
                <a:latin typeface="Segoe UI"/>
              </a:rPr>
              <a:t>DISCUȚIE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841248"/>
            <a:ext cx="106070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3000" b="1">
                <a:solidFill>
                  <a:srgbClr val="143355"/>
                </a:solidFill>
                <a:latin typeface="Segoe UI Semibold"/>
              </a:rPr>
              <a:t>Ce ai observat în imagine?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1499616"/>
            <a:ext cx="822960" cy="64008"/>
          </a:xfrm>
          <a:prstGeom prst="rect">
            <a:avLst/>
          </a:prstGeom>
          <a:solidFill>
            <a:srgbClr val="F2B7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2103120"/>
            <a:ext cx="5760720" cy="3840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/>
          <a:p>
            <a:pPr>
              <a:lnSpc>
                <a:spcPct val="120000"/>
              </a:lnSpc>
              <a:spcBef>
                <a:spcPts val="2000"/>
              </a:spcBef>
            </a:pPr>
            <a:r>
              <a:rPr sz="17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700">
                <a:solidFill>
                  <a:srgbClr val="4A5A69"/>
                </a:solidFill>
                <a:latin typeface="Segoe UI"/>
              </a:rPr>
              <a:t>Cum ține spatele elevul din imagine?</a:t>
            </a:r>
          </a:p>
          <a:p>
            <a:pPr>
              <a:lnSpc>
                <a:spcPct val="120000"/>
              </a:lnSpc>
              <a:spcBef>
                <a:spcPts val="1600"/>
              </a:spcBef>
            </a:pPr>
            <a:r>
              <a:rPr sz="17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700">
                <a:solidFill>
                  <a:srgbClr val="4A5A69"/>
                </a:solidFill>
                <a:latin typeface="Segoe UI"/>
              </a:rPr>
              <a:t>Pe ce este așezată tastatura?</a:t>
            </a:r>
          </a:p>
          <a:p>
            <a:pPr>
              <a:lnSpc>
                <a:spcPct val="120000"/>
              </a:lnSpc>
              <a:spcBef>
                <a:spcPts val="1600"/>
              </a:spcBef>
            </a:pPr>
            <a:r>
              <a:rPr sz="17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700">
                <a:solidFill>
                  <a:srgbClr val="4A5A69"/>
                </a:solidFill>
                <a:latin typeface="Segoe UI"/>
              </a:rPr>
              <a:t>La ce înălțime îi ajunge privirea pe ecran?</a:t>
            </a:r>
          </a:p>
          <a:p>
            <a:pPr>
              <a:lnSpc>
                <a:spcPct val="120000"/>
              </a:lnSpc>
              <a:spcBef>
                <a:spcPts val="1600"/>
              </a:spcBef>
            </a:pPr>
            <a:r>
              <a:rPr sz="17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700">
                <a:solidFill>
                  <a:srgbClr val="4A5A69"/>
                </a:solidFill>
                <a:latin typeface="Segoe UI"/>
              </a:rPr>
              <a:t>Ce se află pe masă, lângă prelungitor?</a:t>
            </a:r>
          </a:p>
          <a:p>
            <a:pPr>
              <a:lnSpc>
                <a:spcPct val="120000"/>
              </a:lnSpc>
              <a:spcBef>
                <a:spcPts val="1600"/>
              </a:spcBef>
            </a:pPr>
            <a:r>
              <a:rPr sz="17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700">
                <a:solidFill>
                  <a:srgbClr val="4A5A69"/>
                </a:solidFill>
                <a:latin typeface="Segoe UI"/>
              </a:rPr>
              <a:t>Unde îi sunt tălpile?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1965960"/>
            <a:ext cx="4572000" cy="2734056"/>
          </a:xfrm>
          <a:prstGeom prst="roundRect">
            <a:avLst>
              <a:gd name="adj" fmla="val 5000"/>
            </a:avLst>
          </a:prstGeom>
          <a:solidFill>
            <a:srgbClr val="E6EF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gres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2057400"/>
            <a:ext cx="4389120" cy="25511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949440" y="4800600"/>
            <a:ext cx="43891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400" b="1">
                <a:solidFill>
                  <a:srgbClr val="147486"/>
                </a:solidFill>
                <a:latin typeface="Segoe UI"/>
              </a:rPr>
              <a:t>Câte greșeli găsești?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440680" y="1051560"/>
            <a:ext cx="1325880" cy="1325880"/>
          </a:xfrm>
          <a:prstGeom prst="ellipse">
            <a:avLst/>
          </a:prstGeom>
          <a:solidFill>
            <a:srgbClr val="F2B7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/>
          <a:lstStyle/>
          <a:p>
            <a:pPr algn="ctr"/>
            <a:r>
              <a:rPr sz="4000">
                <a:solidFill>
                  <a:srgbClr val="143355"/>
                </a:solidFill>
                <a:latin typeface="Segoe UI"/>
              </a:rPr>
              <a:t>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2697480"/>
            <a:ext cx="8138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4000" b="1">
                <a:solidFill>
                  <a:srgbClr val="FFFFFF"/>
                </a:solidFill>
                <a:latin typeface="Segoe UI Semibold"/>
              </a:rPr>
              <a:t>Pauză de film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11680" y="3520440"/>
            <a:ext cx="8138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700" b="0">
                <a:solidFill>
                  <a:srgbClr val="BFD6E4"/>
                </a:solidFill>
                <a:latin typeface="Segoe UI"/>
              </a:rPr>
              <a:t>Urmărim filmul, apoi discutăm ce am văzut.</a:t>
            </a:r>
          </a:p>
        </p:txBody>
      </p:sp>
      <p:sp>
        <p:nvSpPr>
          <p:cNvPr id="6" name="Rounded Rectangle 5">
            <a:hlinkClick r:id="rId2"/>
          </p:cNvPr>
          <p:cNvSpPr/>
          <p:nvPr/>
        </p:nvSpPr>
        <p:spPr>
          <a:xfrm>
            <a:off x="2331720" y="4434840"/>
            <a:ext cx="3749039" cy="777240"/>
          </a:xfrm>
          <a:prstGeom prst="roundRect">
            <a:avLst>
              <a:gd name="adj" fmla="val 25000"/>
            </a:avLst>
          </a:prstGeom>
          <a:solidFill>
            <a:srgbClr val="1B4B72"/>
          </a:solidFill>
          <a:ln w="15875">
            <a:solidFill>
              <a:srgbClr val="1474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FFFFFF"/>
                </a:solidFill>
                <a:latin typeface="Segoe UI"/>
              </a:rPr>
              <a:t>Filmul 1 — poziția la calculator</a:t>
            </a:r>
          </a:p>
        </p:txBody>
      </p:sp>
      <p:sp>
        <p:nvSpPr>
          <p:cNvPr id="7" name="Rounded Rectangle 6">
            <a:hlinkClick r:id="rId3"/>
          </p:cNvPr>
          <p:cNvSpPr/>
          <p:nvPr/>
        </p:nvSpPr>
        <p:spPr>
          <a:xfrm>
            <a:off x="6309359" y="4434840"/>
            <a:ext cx="3749039" cy="777240"/>
          </a:xfrm>
          <a:prstGeom prst="roundRect">
            <a:avLst>
              <a:gd name="adj" fmla="val 25000"/>
            </a:avLst>
          </a:prstGeom>
          <a:solidFill>
            <a:srgbClr val="1B4B72"/>
          </a:solidFill>
          <a:ln w="15875">
            <a:solidFill>
              <a:srgbClr val="1474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FFFFFF"/>
                </a:solidFill>
                <a:latin typeface="Segoe UI"/>
              </a:rPr>
              <a:t>Filmul 2 — ergonomia locului de lucru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474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502920"/>
            <a:ext cx="106070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200" b="1">
                <a:solidFill>
                  <a:srgbClr val="147486"/>
                </a:solidFill>
                <a:latin typeface="Segoe UI"/>
              </a:rPr>
              <a:t>PASUL URMĂTOR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841248"/>
            <a:ext cx="106070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3000" b="1">
                <a:solidFill>
                  <a:srgbClr val="143355"/>
                </a:solidFill>
                <a:latin typeface="Segoe UI Semibold"/>
              </a:rPr>
              <a:t>Discutăm după film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1499616"/>
            <a:ext cx="822960" cy="64008"/>
          </a:xfrm>
          <a:prstGeom prst="rect">
            <a:avLst/>
          </a:prstGeom>
          <a:solidFill>
            <a:srgbClr val="F2B7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2057400"/>
            <a:ext cx="10515600" cy="4023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/>
          <a:p>
            <a:pPr>
              <a:lnSpc>
                <a:spcPct val="120000"/>
              </a:lnSpc>
              <a:spcBef>
                <a:spcPts val="2500"/>
              </a:spcBef>
            </a:pPr>
            <a:r>
              <a:rPr sz="2000" b="1">
                <a:solidFill>
                  <a:srgbClr val="147486"/>
                </a:solidFill>
                <a:latin typeface="Segoe UI"/>
              </a:rPr>
              <a:t>•  </a:t>
            </a:r>
            <a:r>
              <a:rPr sz="2000">
                <a:solidFill>
                  <a:srgbClr val="4A5A69"/>
                </a:solidFill>
                <a:latin typeface="Segoe UI"/>
              </a:rPr>
              <a:t>În ce momente din film poziția la calculator era greșită?</a:t>
            </a:r>
          </a:p>
          <a:p>
            <a:pPr>
              <a:lnSpc>
                <a:spcPct val="120000"/>
              </a:lnSpc>
              <a:spcBef>
                <a:spcPts val="2100"/>
              </a:spcBef>
            </a:pPr>
            <a:r>
              <a:rPr sz="2000" b="1">
                <a:solidFill>
                  <a:srgbClr val="147486"/>
                </a:solidFill>
                <a:latin typeface="Segoe UI"/>
              </a:rPr>
              <a:t>•  </a:t>
            </a:r>
            <a:r>
              <a:rPr sz="2000">
                <a:solidFill>
                  <a:srgbClr val="4A5A69"/>
                </a:solidFill>
                <a:latin typeface="Segoe UI"/>
              </a:rPr>
              <a:t>Ce soluții s-au propus pentru fiecare greșeală?</a:t>
            </a:r>
          </a:p>
          <a:p>
            <a:pPr>
              <a:lnSpc>
                <a:spcPct val="120000"/>
              </a:lnSpc>
              <a:spcBef>
                <a:spcPts val="2100"/>
              </a:spcBef>
            </a:pPr>
            <a:r>
              <a:rPr sz="2000" b="1">
                <a:solidFill>
                  <a:srgbClr val="147486"/>
                </a:solidFill>
                <a:latin typeface="Segoe UI"/>
              </a:rPr>
              <a:t>•  </a:t>
            </a:r>
            <a:r>
              <a:rPr sz="2000">
                <a:solidFill>
                  <a:srgbClr val="4A5A69"/>
                </a:solidFill>
                <a:latin typeface="Segoe UI"/>
              </a:rPr>
              <a:t>Ce reguli trebuie să respectăm în laboratorul de informatică?</a:t>
            </a:r>
          </a:p>
          <a:p>
            <a:pPr>
              <a:lnSpc>
                <a:spcPct val="120000"/>
              </a:lnSpc>
              <a:spcBef>
                <a:spcPts val="2100"/>
              </a:spcBef>
            </a:pPr>
            <a:r>
              <a:rPr sz="2000" b="1">
                <a:solidFill>
                  <a:srgbClr val="147486"/>
                </a:solidFill>
                <a:latin typeface="Segoe UI"/>
              </a:rPr>
              <a:t>•  </a:t>
            </a:r>
            <a:r>
              <a:rPr sz="2000">
                <a:solidFill>
                  <a:srgbClr val="4A5A69"/>
                </a:solidFill>
                <a:latin typeface="Segoe UI"/>
              </a:rPr>
              <a:t>Ce înțelegem prin ergonomia locului de lucru?</a:t>
            </a:r>
          </a:p>
          <a:p>
            <a:pPr>
              <a:lnSpc>
                <a:spcPct val="120000"/>
              </a:lnSpc>
              <a:spcBef>
                <a:spcPts val="2100"/>
              </a:spcBef>
            </a:pPr>
            <a:r>
              <a:rPr sz="2000" b="1">
                <a:solidFill>
                  <a:srgbClr val="147486"/>
                </a:solidFill>
                <a:latin typeface="Segoe UI"/>
              </a:rPr>
              <a:t>•  </a:t>
            </a:r>
            <a:r>
              <a:rPr sz="2000">
                <a:solidFill>
                  <a:srgbClr val="4A5A69"/>
                </a:solidFill>
                <a:latin typeface="Segoe UI"/>
              </a:rPr>
              <a:t>La ce ne mai gândim atunci când stăm mult timp la calculator?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51560" y="1463040"/>
            <a:ext cx="1280160" cy="82296"/>
          </a:xfrm>
          <a:prstGeom prst="rect">
            <a:avLst/>
          </a:prstGeom>
          <a:solidFill>
            <a:srgbClr val="F2B7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51560" y="1828800"/>
            <a:ext cx="100584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3400" b="1">
                <a:solidFill>
                  <a:srgbClr val="F2B705"/>
                </a:solidFill>
                <a:latin typeface="Segoe UI Semibold"/>
              </a:rPr>
              <a:t>Reține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2834640"/>
            <a:ext cx="996696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</a:pPr>
            <a:r>
              <a:rPr sz="2400" b="0">
                <a:solidFill>
                  <a:srgbClr val="FFFFFF"/>
                </a:solidFill>
                <a:latin typeface="Segoe UI"/>
              </a:rPr>
              <a:t>Ergonomia studiază legătura dintre om și lucrurile pe care le folosește: masa, scaunul, monitorul, tastatura, telefonul.</a:t>
            </a:r>
          </a:p>
          <a:p>
            <a:pPr algn="l">
              <a:lnSpc>
                <a:spcPct val="140000"/>
              </a:lnSpc>
              <a:spcBef>
                <a:spcPts val="2200"/>
              </a:spcBef>
            </a:pPr>
            <a:r>
              <a:rPr sz="2400" b="0">
                <a:solidFill>
                  <a:srgbClr val="FFFFFF"/>
                </a:solidFill>
                <a:latin typeface="Segoe UI"/>
              </a:rPr>
              <a:t>Ea caută soluții pentru ca locul de lucru să fie sigur și să nu ne strice sănătatea.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rec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7200" y="548640"/>
            <a:ext cx="5852160" cy="5760720"/>
          </a:xfrm>
          <a:prstGeom prst="roundRect">
            <a:avLst>
              <a:gd name="adj" fmla="val 5000"/>
            </a:avLst>
          </a:prstGeom>
          <a:solidFill>
            <a:srgbClr val="FFFFFF">
              <a:alpha val="9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005840"/>
            <a:ext cx="493776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</a:pPr>
            <a:r>
              <a:rPr sz="3000" b="1">
                <a:solidFill>
                  <a:srgbClr val="143355"/>
                </a:solidFill>
                <a:latin typeface="Segoe UI Semibold"/>
              </a:rPr>
              <a:t>Cum stăm corect</a:t>
            </a:r>
          </a:p>
          <a:p>
            <a:pPr algn="l">
              <a:lnSpc>
                <a:spcPct val="105000"/>
              </a:lnSpc>
              <a:spcBef>
                <a:spcPts val="0"/>
              </a:spcBef>
            </a:pPr>
            <a:r>
              <a:rPr sz="3000" b="1">
                <a:solidFill>
                  <a:srgbClr val="143355"/>
                </a:solidFill>
                <a:latin typeface="Segoe UI Semibold"/>
              </a:rPr>
              <a:t>pe scaun, la calculator</a:t>
            </a:r>
          </a:p>
        </p:txBody>
      </p:sp>
      <p:sp>
        <p:nvSpPr>
          <p:cNvPr id="5" name="Rectangle 4"/>
          <p:cNvSpPr/>
          <p:nvPr/>
        </p:nvSpPr>
        <p:spPr>
          <a:xfrm>
            <a:off x="960120" y="2331720"/>
            <a:ext cx="1097280" cy="64008"/>
          </a:xfrm>
          <a:prstGeom prst="rect">
            <a:avLst/>
          </a:prstGeom>
          <a:solidFill>
            <a:srgbClr val="F2B7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697480"/>
            <a:ext cx="4937760" cy="3291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/>
          <a:p>
            <a:pPr>
              <a:lnSpc>
                <a:spcPct val="120000"/>
              </a:lnSpc>
              <a:spcBef>
                <a:spcPts val="1400"/>
              </a:spcBef>
            </a:pPr>
            <a:r>
              <a:rPr sz="15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500">
                <a:solidFill>
                  <a:srgbClr val="4A5A69"/>
                </a:solidFill>
                <a:latin typeface="Segoe UI"/>
              </a:rPr>
              <a:t>Spatele stă drept, sprijinit de spătar.</a:t>
            </a:r>
          </a:p>
          <a:p>
            <a:pPr>
              <a:lnSpc>
                <a:spcPct val="120000"/>
              </a:lnSpc>
              <a:spcBef>
                <a:spcPts val="1000"/>
              </a:spcBef>
            </a:pPr>
            <a:r>
              <a:rPr sz="15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500">
                <a:solidFill>
                  <a:srgbClr val="4A5A69"/>
                </a:solidFill>
                <a:latin typeface="Segoe UI"/>
              </a:rPr>
              <a:t>Marginea de sus a ecranului ajunge la nivelul ochilor.</a:t>
            </a:r>
          </a:p>
          <a:p>
            <a:pPr>
              <a:lnSpc>
                <a:spcPct val="120000"/>
              </a:lnSpc>
              <a:spcBef>
                <a:spcPts val="1000"/>
              </a:spcBef>
            </a:pPr>
            <a:r>
              <a:rPr sz="15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500">
                <a:solidFill>
                  <a:srgbClr val="4A5A69"/>
                </a:solidFill>
                <a:latin typeface="Segoe UI"/>
              </a:rPr>
              <a:t>Ecranul se află cam la lungimea unui braț întins.</a:t>
            </a:r>
          </a:p>
          <a:p>
            <a:pPr>
              <a:lnSpc>
                <a:spcPct val="120000"/>
              </a:lnSpc>
              <a:spcBef>
                <a:spcPts val="1000"/>
              </a:spcBef>
            </a:pPr>
            <a:r>
              <a:rPr sz="15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500">
                <a:solidFill>
                  <a:srgbClr val="4A5A69"/>
                </a:solidFill>
                <a:latin typeface="Segoe UI"/>
              </a:rPr>
              <a:t>Coatele fac un unghi drept, iar antebrațele se sprijină.</a:t>
            </a:r>
          </a:p>
          <a:p>
            <a:pPr>
              <a:lnSpc>
                <a:spcPct val="120000"/>
              </a:lnSpc>
              <a:spcBef>
                <a:spcPts val="1000"/>
              </a:spcBef>
            </a:pPr>
            <a:r>
              <a:rPr sz="15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500">
                <a:solidFill>
                  <a:srgbClr val="4A5A69"/>
                </a:solidFill>
                <a:latin typeface="Segoe UI"/>
              </a:rPr>
              <a:t>Tălpile ating podeaua sau un suport.</a:t>
            </a:r>
          </a:p>
          <a:p>
            <a:pPr>
              <a:lnSpc>
                <a:spcPct val="120000"/>
              </a:lnSpc>
              <a:spcBef>
                <a:spcPts val="1000"/>
              </a:spcBef>
            </a:pPr>
            <a:r>
              <a:rPr sz="15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500">
                <a:solidFill>
                  <a:srgbClr val="4A5A69"/>
                </a:solidFill>
                <a:latin typeface="Segoe UI"/>
              </a:rPr>
              <a:t>La 30–40 de minute ne ridicăm de pe scaun.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lef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7200" y="731520"/>
            <a:ext cx="5577840" cy="5394960"/>
          </a:xfrm>
          <a:prstGeom prst="roundRect">
            <a:avLst>
              <a:gd name="adj" fmla="val 5000"/>
            </a:avLst>
          </a:prstGeom>
          <a:solidFill>
            <a:srgbClr val="FFFFFF">
              <a:alpha val="9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234440"/>
            <a:ext cx="466344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</a:pPr>
            <a:r>
              <a:rPr sz="3000" b="1">
                <a:solidFill>
                  <a:srgbClr val="143355"/>
                </a:solidFill>
                <a:latin typeface="Segoe UI Semibold"/>
              </a:rPr>
              <a:t>Tableta și telefonul</a:t>
            </a:r>
          </a:p>
        </p:txBody>
      </p:sp>
      <p:sp>
        <p:nvSpPr>
          <p:cNvPr id="5" name="Rectangle 4"/>
          <p:cNvSpPr/>
          <p:nvPr/>
        </p:nvSpPr>
        <p:spPr>
          <a:xfrm>
            <a:off x="960120" y="1965960"/>
            <a:ext cx="1097280" cy="64008"/>
          </a:xfrm>
          <a:prstGeom prst="rect">
            <a:avLst/>
          </a:prstGeom>
          <a:solidFill>
            <a:srgbClr val="F2B7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377440"/>
            <a:ext cx="4663440" cy="3291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/>
          <a:p>
            <a:pPr>
              <a:lnSpc>
                <a:spcPct val="120000"/>
              </a:lnSpc>
              <a:spcBef>
                <a:spcPts val="1700"/>
              </a:spcBef>
            </a:pPr>
            <a:r>
              <a:rPr sz="15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500">
                <a:solidFill>
                  <a:srgbClr val="4A5A69"/>
                </a:solidFill>
                <a:latin typeface="Segoe UI"/>
              </a:rPr>
              <a:t>Schimbă des mâna cu care ții aparatul. Așa nu obosește mereu aceeași parte.</a:t>
            </a:r>
          </a:p>
          <a:p>
            <a:pPr>
              <a:lnSpc>
                <a:spcPct val="120000"/>
              </a:lnSpc>
              <a:spcBef>
                <a:spcPts val="1300"/>
              </a:spcBef>
            </a:pPr>
            <a:r>
              <a:rPr sz="15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500">
                <a:solidFill>
                  <a:srgbClr val="4A5A69"/>
                </a:solidFill>
                <a:latin typeface="Segoe UI"/>
              </a:rPr>
              <a:t>Ridică telefonul până în dreptul ochilor sau așază tableta pe un suport.</a:t>
            </a:r>
          </a:p>
          <a:p>
            <a:pPr>
              <a:lnSpc>
                <a:spcPct val="120000"/>
              </a:lnSpc>
              <a:spcBef>
                <a:spcPts val="1300"/>
              </a:spcBef>
            </a:pPr>
            <a:r>
              <a:rPr sz="15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500">
                <a:solidFill>
                  <a:srgbClr val="4A5A69"/>
                </a:solidFill>
                <a:latin typeface="Segoe UI"/>
              </a:rPr>
              <a:t>Ține capul drept. Nu apleca gâtul spre ecran.</a:t>
            </a:r>
          </a:p>
          <a:p>
            <a:pPr>
              <a:lnSpc>
                <a:spcPct val="120000"/>
              </a:lnSpc>
              <a:spcBef>
                <a:spcPts val="1300"/>
              </a:spcBef>
            </a:pPr>
            <a:r>
              <a:rPr sz="1500" b="1">
                <a:solidFill>
                  <a:srgbClr val="147486"/>
                </a:solidFill>
                <a:latin typeface="Segoe UI"/>
              </a:rPr>
              <a:t>•  </a:t>
            </a:r>
            <a:r>
              <a:rPr sz="1500">
                <a:solidFill>
                  <a:srgbClr val="4A5A69"/>
                </a:solidFill>
                <a:latin typeface="Segoe UI"/>
              </a:rPr>
              <a:t>Scrie textele lungi la tastatură, nu pe telefon.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474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502920"/>
            <a:ext cx="106070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200" b="1">
                <a:solidFill>
                  <a:srgbClr val="147486"/>
                </a:solidFill>
                <a:latin typeface="Segoe UI"/>
              </a:rPr>
              <a:t>EFECTE ASUPRA SĂNĂTĂȚII (1)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841248"/>
            <a:ext cx="106070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3000" b="1">
                <a:solidFill>
                  <a:srgbClr val="143355"/>
                </a:solidFill>
                <a:latin typeface="Segoe UI Semibold"/>
              </a:rPr>
              <a:t>Ce pățim dacă stăm greșit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1499616"/>
            <a:ext cx="822960" cy="64008"/>
          </a:xfrm>
          <a:prstGeom prst="rect">
            <a:avLst/>
          </a:prstGeom>
          <a:solidFill>
            <a:srgbClr val="F2B7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77240" y="1965960"/>
          <a:ext cx="10607040" cy="4297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1760"/>
                <a:gridCol w="3383280"/>
                <a:gridCol w="4572000"/>
              </a:tblGrid>
              <a:tr h="50292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Efect asupra sănătății</a:t>
                      </a:r>
                    </a:p>
                  </a:txBody>
                  <a:tcPr anchor="ctr" marL="128016" marR="128016" marT="73152" marB="73152">
                    <a:solidFill>
                      <a:srgbClr val="14335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De unde vine</a:t>
                      </a:r>
                    </a:p>
                  </a:txBody>
                  <a:tcPr anchor="ctr" marL="128016" marR="128016" marT="73152" marB="73152">
                    <a:solidFill>
                      <a:srgbClr val="14335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Ce se întâmplă</a:t>
                      </a:r>
                    </a:p>
                  </a:txBody>
                  <a:tcPr anchor="ctr" marL="128016" marR="128016" marT="73152" marB="73152">
                    <a:solidFill>
                      <a:srgbClr val="143355"/>
                    </a:solidFill>
                  </a:tcPr>
                </a:tc>
              </a:tr>
              <a:tr h="189738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400" b="1">
                          <a:solidFill>
                            <a:srgbClr val="143355"/>
                          </a:solidFill>
                          <a:latin typeface="Segoe UI"/>
                        </a:rPr>
                        <a:t>Dureri de gât și de spate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Monitor așezat prea jos.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Ore întregi cu privirea aplecată spre telefon.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Capul ținut aplecat apasă pe coloană. Cu timpul apar dureri, iar umerii rămân aduși în față.</a:t>
                      </a:r>
                    </a:p>
                  </a:txBody>
                  <a:tcPr anchor="ctr" marL="128016" marR="128016" marT="73152" marB="73152">
                    <a:solidFill>
                      <a:srgbClr val="FFFFFF"/>
                    </a:solidFill>
                  </a:tcPr>
                </a:tc>
              </a:tr>
              <a:tr h="189738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400" b="1">
                          <a:solidFill>
                            <a:srgbClr val="143355"/>
                          </a:solidFill>
                          <a:latin typeface="Segoe UI"/>
                        </a:rPr>
                        <a:t>Sindromul de tunel carpian</a:t>
                      </a:r>
                    </a:p>
                  </a:txBody>
                  <a:tcPr anchor="ctr" marL="128016" marR="128016" marT="73152" marB="73152">
                    <a:solidFill>
                      <a:srgbClr val="E6E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Tastatură prea sus sau prea jos.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Scris îndelungat, fără pauze.</a:t>
                      </a:r>
                    </a:p>
                  </a:txBody>
                  <a:tcPr anchor="ctr" marL="128016" marR="128016" marT="73152" marB="73152">
                    <a:solidFill>
                      <a:srgbClr val="E6E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sz="1300" b="0">
                          <a:solidFill>
                            <a:srgbClr val="4A5A69"/>
                          </a:solidFill>
                          <a:latin typeface="Segoe UI"/>
                        </a:rPr>
                        <a:t>Încheietura stă răsucită și apasă pe un nerv al mâinii. Degetele amorțesc, furnică și dor.</a:t>
                      </a:r>
                    </a:p>
                  </a:txBody>
                  <a:tcPr anchor="ctr" marL="128016" marR="128016" marT="73152" marB="73152">
                    <a:solidFill>
                      <a:srgbClr val="E6EF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